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7" r:id="rId3"/>
    <p:sldId id="259" r:id="rId4"/>
    <p:sldId id="258" r:id="rId5"/>
    <p:sldId id="257" r:id="rId6"/>
    <p:sldId id="260" r:id="rId7"/>
    <p:sldId id="261" r:id="rId8"/>
    <p:sldId id="262" r:id="rId9"/>
    <p:sldId id="263" r:id="rId10"/>
    <p:sldId id="264" r:id="rId11"/>
    <p:sldId id="319" r:id="rId12"/>
    <p:sldId id="321" r:id="rId13"/>
    <p:sldId id="320" r:id="rId14"/>
    <p:sldId id="266" r:id="rId15"/>
    <p:sldId id="298" r:id="rId16"/>
    <p:sldId id="300" r:id="rId17"/>
    <p:sldId id="299" r:id="rId18"/>
    <p:sldId id="303" r:id="rId19"/>
    <p:sldId id="302" r:id="rId20"/>
    <p:sldId id="301" r:id="rId21"/>
    <p:sldId id="304" r:id="rId22"/>
    <p:sldId id="305" r:id="rId23"/>
    <p:sldId id="306" r:id="rId24"/>
    <p:sldId id="307" r:id="rId25"/>
    <p:sldId id="310" r:id="rId26"/>
    <p:sldId id="311" r:id="rId27"/>
    <p:sldId id="312" r:id="rId28"/>
    <p:sldId id="313" r:id="rId29"/>
    <p:sldId id="314" r:id="rId30"/>
    <p:sldId id="315" r:id="rId31"/>
    <p:sldId id="317" r:id="rId32"/>
    <p:sldId id="318" r:id="rId33"/>
    <p:sldId id="316" r:id="rId34"/>
    <p:sldId id="293" r:id="rId35"/>
    <p:sldId id="294" r:id="rId36"/>
    <p:sldId id="295" r:id="rId37"/>
    <p:sldId id="308" r:id="rId38"/>
    <p:sldId id="30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2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4BC8A-C37D-4517-8A7E-07CD76C3BAD3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2987-008E-4FCC-AB8A-3D5B228F0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DB44D7A-6DD4-424F-A3F0-803B99AC6B3D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1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64D-CB76-4FE7-9BAE-472EE7D7FFE0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CF2B5-A52D-4CFE-B2D6-0212FF768FBB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91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910C-3E92-4A95-91F3-42BC407107C4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D998-4A26-427E-A747-26A929CF0594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74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5220-7988-4E1C-9E72-6B6FD688137B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31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BFDAE-2DD2-41BF-8E17-F582BC0C40A9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70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9373-A3CF-4D15-9701-E23638E18397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0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9D19-53D7-414D-9A49-E558A4B42B8B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8188-4908-4C28-BC71-FFCA70BA3B95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2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8E3E-2545-44CF-B33A-A1A32A87AD37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F967A-6009-4297-A745-9FEE8F804242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9B19-A12B-4131-BBE1-5C170661EFF1}" type="datetime1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7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27374-A2B2-431A-B6D4-D8441A899FFE}" type="datetime1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B684-E256-482A-8727-26537E59C8F6}" type="datetime1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CA43-29C7-43F5-BE45-3D68C92E6331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6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58B8-3AB1-4EBC-9050-8CC87E1C7E6B}" type="datetime1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9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4DCBBB-9CCB-4E79-9E4A-D06CCC2D8783}" type="datetime1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5BDEB9-D7E2-43AA-9919-995FD108B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89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microsoft.com/office/2007/relationships/hdphoto" Target="../media/hdphoto12.wdp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le:Kathmandu University, Nepal.jpg - Wikimedia Common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5" t="7497" r="11051" b="3153"/>
          <a:stretch/>
        </p:blipFill>
        <p:spPr bwMode="auto">
          <a:xfrm>
            <a:off x="0" y="0"/>
            <a:ext cx="12198302" cy="68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thmandu University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6094" l="5176" r="95313">
                        <a14:foregroundMark x1="16309" y1="59961" x2="16309" y2="59961"/>
                        <a14:foregroundMark x1="16309" y1="59863" x2="38477" y2="11621"/>
                        <a14:foregroundMark x1="38477" y1="11621" x2="75195" y2="24023"/>
                        <a14:foregroundMark x1="75195" y1="24023" x2="82227" y2="70117"/>
                        <a14:foregroundMark x1="82227" y1="70117" x2="21777" y2="74316"/>
                        <a14:foregroundMark x1="21777" y1="74023" x2="16113" y2="59570"/>
                        <a14:foregroundMark x1="16602" y1="59570" x2="80176" y2="58008"/>
                        <a14:foregroundMark x1="81152" y1="64648" x2="18945" y2="66309"/>
                        <a14:foregroundMark x1="18945" y1="66309" x2="18945" y2="66309"/>
                        <a14:foregroundMark x1="25586" y1="60645" x2="26953" y2="64648"/>
                        <a14:foregroundMark x1="29199" y1="59180" x2="53223" y2="16113"/>
                        <a14:foregroundMark x1="53223" y1="16113" x2="53223" y2="16113"/>
                        <a14:foregroundMark x1="36816" y1="15820" x2="60938" y2="24316"/>
                        <a14:foregroundMark x1="49805" y1="23242" x2="74219" y2="63965"/>
                        <a14:foregroundMark x1="74219" y1="63965" x2="74219" y2="63965"/>
                        <a14:foregroundMark x1="39551" y1="54102" x2="73828" y2="35449"/>
                        <a14:foregroundMark x1="26953" y1="35742" x2="39453" y2="39648"/>
                        <a14:foregroundMark x1="39453" y1="64063" x2="39453" y2="61230"/>
                        <a14:foregroundMark x1="30566" y1="61719" x2="69434" y2="62402"/>
                        <a14:foregroundMark x1="41797" y1="62695" x2="68750" y2="62500"/>
                        <a14:foregroundMark x1="75195" y1="66602" x2="74512" y2="70117"/>
                        <a14:foregroundMark x1="45020" y1="35449" x2="50000" y2="27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" y="243839"/>
            <a:ext cx="1342199" cy="134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313031" y="3221700"/>
            <a:ext cx="11572240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74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MOVIE MAESTRO</a:t>
            </a:r>
            <a:endParaRPr lang="en-US" sz="74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325120" y="4743408"/>
            <a:ext cx="115722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I YEAR II SEMESTER PROJECT DEFENSE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325120" y="5402404"/>
            <a:ext cx="115722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Computer Engineering (2023)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67760" y="4527027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436880" y="216931"/>
            <a:ext cx="115722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PRESENTED TO: DOCSE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325120" y="2798993"/>
            <a:ext cx="115722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A Movie Recommendation System: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26;p49">
            <a:extLst>
              <a:ext uri="{FF2B5EF4-FFF2-40B4-BE49-F238E27FC236}">
                <a16:creationId xmlns:a16="http://schemas.microsoft.com/office/drawing/2014/main" xmlns="" id="{1E01E4D3-8E06-4A03-8F5E-51CC6ED47A10}"/>
              </a:ext>
            </a:extLst>
          </p:cNvPr>
          <p:cNvSpPr txBox="1">
            <a:spLocks noGrp="1"/>
          </p:cNvSpPr>
          <p:nvPr/>
        </p:nvSpPr>
        <p:spPr>
          <a:xfrm>
            <a:off x="865531" y="4532365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Processor: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Intel Core i5 12500H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DEA304B-8F0E-45F5-957E-94E7595275E9}"/>
              </a:ext>
            </a:extLst>
          </p:cNvPr>
          <p:cNvSpPr/>
          <p:nvPr/>
        </p:nvSpPr>
        <p:spPr>
          <a:xfrm>
            <a:off x="0" y="2199278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Sitka Text Semibold" pitchFamily="2" charset="0"/>
              </a:rPr>
              <a:t>Hardware Specifications</a:t>
            </a:r>
            <a:endParaRPr lang="en-US" sz="3200" b="1" cap="none" spc="0" dirty="0">
              <a:ln w="0"/>
              <a:solidFill>
                <a:schemeClr val="tx1"/>
              </a:solidFill>
              <a:latin typeface="Sitka Text Semibold" pitchFamily="2" charset="0"/>
            </a:endParaRPr>
          </a:p>
        </p:txBody>
      </p:sp>
      <p:sp>
        <p:nvSpPr>
          <p:cNvPr id="9" name="Google Shape;426;p49">
            <a:extLst>
              <a:ext uri="{FF2B5EF4-FFF2-40B4-BE49-F238E27FC236}">
                <a16:creationId xmlns:a16="http://schemas.microsoft.com/office/drawing/2014/main" xmlns="" id="{C8AD39E5-A6CA-4244-B24E-675BE329F09B}"/>
              </a:ext>
            </a:extLst>
          </p:cNvPr>
          <p:cNvSpPr txBox="1">
            <a:spLocks noGrp="1"/>
          </p:cNvSpPr>
          <p:nvPr/>
        </p:nvSpPr>
        <p:spPr>
          <a:xfrm>
            <a:off x="3968022" y="4526603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Graphics: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Integrated Graphics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Google Shape;426;p49">
            <a:extLst>
              <a:ext uri="{FF2B5EF4-FFF2-40B4-BE49-F238E27FC236}">
                <a16:creationId xmlns:a16="http://schemas.microsoft.com/office/drawing/2014/main" xmlns="" id="{F23ADCE8-E1F3-4FDD-B78C-7E9757C320B0}"/>
              </a:ext>
            </a:extLst>
          </p:cNvPr>
          <p:cNvSpPr txBox="1">
            <a:spLocks noGrp="1"/>
          </p:cNvSpPr>
          <p:nvPr/>
        </p:nvSpPr>
        <p:spPr>
          <a:xfrm>
            <a:off x="6572672" y="4526602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RAM: 8 GB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" name="Google Shape;426;p49">
            <a:extLst>
              <a:ext uri="{FF2B5EF4-FFF2-40B4-BE49-F238E27FC236}">
                <a16:creationId xmlns:a16="http://schemas.microsoft.com/office/drawing/2014/main" xmlns="" id="{DB4545F0-6D46-4B2F-9DCC-88EA1982C5E7}"/>
              </a:ext>
            </a:extLst>
          </p:cNvPr>
          <p:cNvSpPr txBox="1">
            <a:spLocks noGrp="1"/>
          </p:cNvSpPr>
          <p:nvPr/>
        </p:nvSpPr>
        <p:spPr>
          <a:xfrm>
            <a:off x="8799100" y="4531000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Storage: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512 GB SSD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05F962D-C35D-463B-BD8B-5A26D74BE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54" b="92063" l="9916" r="94726">
                        <a14:foregroundMark x1="90928" y1="24127" x2="90928" y2="28571"/>
                        <a14:foregroundMark x1="94726" y1="34921" x2="94726" y2="34921"/>
                        <a14:foregroundMark x1="75316" y1="8571" x2="75316" y2="8571"/>
                        <a14:foregroundMark x1="26371" y1="92063" x2="26371" y2="9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51" y="3248818"/>
            <a:ext cx="1630892" cy="10838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E972D1D-49DC-4BDA-A77C-56442AEBF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94" b="90190" l="9916" r="90295">
                        <a14:foregroundMark x1="63924" y1="90506" x2="63924" y2="90506"/>
                        <a14:foregroundMark x1="90295" y1="79747" x2="90295" y2="79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12" y="3266853"/>
            <a:ext cx="1571625" cy="1047750"/>
          </a:xfrm>
          <a:prstGeom prst="rect">
            <a:avLst/>
          </a:prstGeom>
        </p:spPr>
      </p:pic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10</a:t>
            </a:r>
          </a:p>
        </p:txBody>
      </p:sp>
      <p:pic>
        <p:nvPicPr>
          <p:cNvPr id="2050" name="Picture 2" descr="Cpu PNG Images | Free Photos, PNG Stickers, Wallpapers &amp; Backgrounds -  rawpixe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28" y="3283018"/>
            <a:ext cx="1369644" cy="103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grated Graphics Processor png images | PNG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1" b="97059" l="10000" r="90000">
                        <a14:foregroundMark x1="34891" y1="36520" x2="45652" y2="50735"/>
                        <a14:foregroundMark x1="44674" y1="38725" x2="37174" y2="57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25" y="3283018"/>
            <a:ext cx="2378048" cy="10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5A2A965-30FD-4D6C-9C88-AD9B14F6FF86}"/>
              </a:ext>
            </a:extLst>
          </p:cNvPr>
          <p:cNvSpPr/>
          <p:nvPr/>
        </p:nvSpPr>
        <p:spPr>
          <a:xfrm>
            <a:off x="0" y="361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  <a:ea typeface="Cambria" panose="02040503050406030204" pitchFamily="18" charset="0"/>
              </a:rPr>
              <a:t>System Requirements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89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9" grpId="0"/>
      <p:bldP spid="11" grpId="0"/>
      <p:bldP spid="13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Use-Case Diagram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69" y="1448139"/>
            <a:ext cx="4747263" cy="48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Flowchart: User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81" y="1272192"/>
            <a:ext cx="4730638" cy="50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20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Flowchart: Admin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78" y="1322349"/>
            <a:ext cx="8178044" cy="49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8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E4059A2-5562-4A78-966D-D2F56AC5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932" y="3018969"/>
            <a:ext cx="3618137" cy="229874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xmlns="" id="{A228983B-67ED-4044-ABA8-1011BAD2E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587" y="3018970"/>
            <a:ext cx="3611796" cy="2294711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4328448" y="2506290"/>
            <a:ext cx="35766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Two factor authentication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1704461" y="2506289"/>
            <a:ext cx="9220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Login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14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xmlns="" id="{C38AA712-CD9E-42D3-AADA-F0CCEE7E2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16" y="3018969"/>
            <a:ext cx="3626402" cy="22947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8033819" y="2506289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Security Questions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27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Panel: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Credentials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2357074" y="2277891"/>
            <a:ext cx="72365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Storing Admin Credentials using Obfuscation Method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2" y="2826796"/>
            <a:ext cx="9946837" cy="33816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265680" y="4361841"/>
            <a:ext cx="3608349" cy="1022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241837" y="4473507"/>
            <a:ext cx="1632192" cy="911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891883" y="4488030"/>
            <a:ext cx="12800" cy="896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891462" y="4449081"/>
            <a:ext cx="1727566" cy="935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891462" y="4361841"/>
            <a:ext cx="3643963" cy="1022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3576596" y="5423749"/>
            <a:ext cx="45948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Secured in database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29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1807992" y="1969306"/>
            <a:ext cx="12137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Options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26" y="2530996"/>
            <a:ext cx="2885927" cy="3475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583" y="2530996"/>
            <a:ext cx="3310008" cy="35877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8620383" y="2027804"/>
            <a:ext cx="27544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Changing Password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621" y="2185436"/>
            <a:ext cx="2148757" cy="1868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185" y="4615892"/>
            <a:ext cx="2165630" cy="1679804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1"/>
          </p:cNvCxnSpPr>
          <p:nvPr/>
        </p:nvCxnSpPr>
        <p:spPr>
          <a:xfrm flipV="1">
            <a:off x="3291840" y="3119511"/>
            <a:ext cx="1729781" cy="1422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0"/>
          </p:cNvCxnSpPr>
          <p:nvPr/>
        </p:nvCxnSpPr>
        <p:spPr>
          <a:xfrm>
            <a:off x="6095999" y="3720106"/>
            <a:ext cx="1" cy="895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6" idx="1"/>
          </p:cNvCxnSpPr>
          <p:nvPr/>
        </p:nvCxnSpPr>
        <p:spPr>
          <a:xfrm flipV="1">
            <a:off x="6604000" y="4324862"/>
            <a:ext cx="1738583" cy="1486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1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Movie Organization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1275353" y="2073963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Options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8061408" y="2076197"/>
            <a:ext cx="17198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Add Movies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E5026A5-9AC2-4BD1-B5FF-C8512874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74" y="2651819"/>
            <a:ext cx="5077554" cy="3252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4FA6002-ACB3-4585-8AD8-7040F566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73" y="2651819"/>
            <a:ext cx="5086901" cy="32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1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Movie Organization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1275353" y="2073963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Fill details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7926215" y="2073963"/>
            <a:ext cx="19450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Select Genres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F005D-E493-4A59-801B-F9B0C4B9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8"/>
          <a:stretch/>
        </p:blipFill>
        <p:spPr>
          <a:xfrm>
            <a:off x="736575" y="2651819"/>
            <a:ext cx="5077553" cy="3230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08742DD-75DA-45F9-A7B5-6E114D1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73" y="2651819"/>
            <a:ext cx="5041768" cy="32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7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Movie Organization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2472245" y="2354433"/>
            <a:ext cx="1847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View Movies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ECF951BF-C01C-48CE-8F27-DE05115F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665" y="2906462"/>
            <a:ext cx="4836463" cy="325201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75CE80-A082-4FA1-AC85-105E422B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73" y="2900678"/>
            <a:ext cx="5165100" cy="32577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7926006" y="2354433"/>
            <a:ext cx="20688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Search Movies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06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26;p49">
            <a:extLst>
              <a:ext uri="{FF2B5EF4-FFF2-40B4-BE49-F238E27FC236}">
                <a16:creationId xmlns:a16="http://schemas.microsoft.com/office/drawing/2014/main" xmlns="" id="{E5A5E280-3D12-43A6-A40E-3CB398397C5A}"/>
              </a:ext>
            </a:extLst>
          </p:cNvPr>
          <p:cNvSpPr txBox="1">
            <a:spLocks noGrp="1"/>
          </p:cNvSpPr>
          <p:nvPr/>
        </p:nvSpPr>
        <p:spPr>
          <a:xfrm>
            <a:off x="1314292" y="2590740"/>
            <a:ext cx="3411457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Aditya Pokharel</a:t>
            </a:r>
            <a:endParaRPr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425;p49">
            <a:extLst>
              <a:ext uri="{FF2B5EF4-FFF2-40B4-BE49-F238E27FC236}">
                <a16:creationId xmlns:a16="http://schemas.microsoft.com/office/drawing/2014/main" xmlns="" id="{545B3629-CD09-40E7-9171-1F798B2247B6}"/>
              </a:ext>
            </a:extLst>
          </p:cNvPr>
          <p:cNvSpPr txBox="1">
            <a:spLocks noGrp="1"/>
          </p:cNvSpPr>
          <p:nvPr/>
        </p:nvSpPr>
        <p:spPr>
          <a:xfrm>
            <a:off x="1314292" y="3138228"/>
            <a:ext cx="2011534" cy="6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Roll no.: 32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0" y="712677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Grou</a:t>
            </a:r>
            <a:r>
              <a:rPr lang="en-US" sz="72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p Members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4128" y="6295696"/>
            <a:ext cx="563745" cy="562306"/>
          </a:xfrm>
        </p:spPr>
        <p:txBody>
          <a:bodyPr/>
          <a:lstStyle/>
          <a:p>
            <a:pPr algn="ctr"/>
            <a:fld id="{DB5BDEB9-D7E2-43AA-9919-995FD108B7C9}" type="slidenum">
              <a:rPr lang="en-US" sz="1800" smtClean="0"/>
              <a:pPr algn="ctr"/>
              <a:t>2</a:t>
            </a:fld>
            <a:endParaRPr lang="en-US" sz="1800" dirty="0"/>
          </a:p>
        </p:txBody>
      </p:sp>
      <p:sp>
        <p:nvSpPr>
          <p:cNvPr id="14" name="Google Shape;426;p49">
            <a:extLst>
              <a:ext uri="{FF2B5EF4-FFF2-40B4-BE49-F238E27FC236}">
                <a16:creationId xmlns:a16="http://schemas.microsoft.com/office/drawing/2014/main" xmlns="" id="{E5A5E280-3D12-43A6-A40E-3CB398397C5A}"/>
              </a:ext>
            </a:extLst>
          </p:cNvPr>
          <p:cNvSpPr txBox="1">
            <a:spLocks noGrp="1"/>
          </p:cNvSpPr>
          <p:nvPr/>
        </p:nvSpPr>
        <p:spPr>
          <a:xfrm>
            <a:off x="7435918" y="2590740"/>
            <a:ext cx="3358858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Abhiyan Regmi</a:t>
            </a:r>
            <a:endParaRPr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Google Shape;426;p49">
            <a:extLst>
              <a:ext uri="{FF2B5EF4-FFF2-40B4-BE49-F238E27FC236}">
                <a16:creationId xmlns:a16="http://schemas.microsoft.com/office/drawing/2014/main" xmlns="" id="{E5A5E280-3D12-43A6-A40E-3CB398397C5A}"/>
              </a:ext>
            </a:extLst>
          </p:cNvPr>
          <p:cNvSpPr txBox="1">
            <a:spLocks noGrp="1"/>
          </p:cNvSpPr>
          <p:nvPr/>
        </p:nvSpPr>
        <p:spPr>
          <a:xfrm>
            <a:off x="7435918" y="3718269"/>
            <a:ext cx="2934849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Parikchit Sen</a:t>
            </a:r>
            <a:endParaRPr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426;p49">
            <a:extLst>
              <a:ext uri="{FF2B5EF4-FFF2-40B4-BE49-F238E27FC236}">
                <a16:creationId xmlns:a16="http://schemas.microsoft.com/office/drawing/2014/main" xmlns="" id="{E5A5E280-3D12-43A6-A40E-3CB398397C5A}"/>
              </a:ext>
            </a:extLst>
          </p:cNvPr>
          <p:cNvSpPr txBox="1">
            <a:spLocks noGrp="1"/>
          </p:cNvSpPr>
          <p:nvPr/>
        </p:nvSpPr>
        <p:spPr>
          <a:xfrm>
            <a:off x="1314292" y="3716877"/>
            <a:ext cx="4689998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Sameer Kumar Sah</a:t>
            </a:r>
            <a:endParaRPr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Google Shape;425;p49">
            <a:extLst>
              <a:ext uri="{FF2B5EF4-FFF2-40B4-BE49-F238E27FC236}">
                <a16:creationId xmlns:a16="http://schemas.microsoft.com/office/drawing/2014/main" xmlns="" id="{545B3629-CD09-40E7-9171-1F798B2247B6}"/>
              </a:ext>
            </a:extLst>
          </p:cNvPr>
          <p:cNvSpPr txBox="1">
            <a:spLocks noGrp="1"/>
          </p:cNvSpPr>
          <p:nvPr/>
        </p:nvSpPr>
        <p:spPr>
          <a:xfrm>
            <a:off x="7435918" y="4219230"/>
            <a:ext cx="2011534" cy="6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Roll no.: 45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425;p49">
            <a:extLst>
              <a:ext uri="{FF2B5EF4-FFF2-40B4-BE49-F238E27FC236}">
                <a16:creationId xmlns:a16="http://schemas.microsoft.com/office/drawing/2014/main" xmlns="" id="{545B3629-CD09-40E7-9171-1F798B2247B6}"/>
              </a:ext>
            </a:extLst>
          </p:cNvPr>
          <p:cNvSpPr txBox="1">
            <a:spLocks noGrp="1"/>
          </p:cNvSpPr>
          <p:nvPr/>
        </p:nvSpPr>
        <p:spPr>
          <a:xfrm>
            <a:off x="7435918" y="3138228"/>
            <a:ext cx="2011534" cy="6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Roll no.: 42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Google Shape;425;p49">
            <a:extLst>
              <a:ext uri="{FF2B5EF4-FFF2-40B4-BE49-F238E27FC236}">
                <a16:creationId xmlns:a16="http://schemas.microsoft.com/office/drawing/2014/main" xmlns="" id="{545B3629-CD09-40E7-9171-1F798B2247B6}"/>
              </a:ext>
            </a:extLst>
          </p:cNvPr>
          <p:cNvSpPr txBox="1">
            <a:spLocks noGrp="1"/>
          </p:cNvSpPr>
          <p:nvPr/>
        </p:nvSpPr>
        <p:spPr>
          <a:xfrm>
            <a:off x="1314292" y="4219229"/>
            <a:ext cx="2011534" cy="6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Roll no.: 43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0" y="5300231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Project Supervisor: Mr. Suman Shrestha 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Movie Organization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20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xmlns="" id="{029310A6-697A-40BF-B484-A704AD37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21" y="2657610"/>
            <a:ext cx="5002590" cy="3257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5" t="678" b="1"/>
          <a:stretch/>
        </p:blipFill>
        <p:spPr>
          <a:xfrm>
            <a:off x="6544770" y="2657610"/>
            <a:ext cx="5042616" cy="32684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1689435" y="2195945"/>
            <a:ext cx="33631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View Movie Information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7218097" y="2149900"/>
            <a:ext cx="36474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Update Movie Information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7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Admin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Panel: Movie Organization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2363521" y="2141223"/>
            <a:ext cx="18943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Delete Movie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7360224" y="2141130"/>
            <a:ext cx="33631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Confirm to Delete Movie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4" t="914"/>
          <a:stretch/>
        </p:blipFill>
        <p:spPr>
          <a:xfrm>
            <a:off x="807214" y="2685985"/>
            <a:ext cx="5006914" cy="324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45" y="2682004"/>
            <a:ext cx="5006914" cy="32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Movies Database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18" r="1503"/>
          <a:stretch/>
        </p:blipFill>
        <p:spPr>
          <a:xfrm>
            <a:off x="625033" y="2395506"/>
            <a:ext cx="7323332" cy="382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77" y="2395506"/>
            <a:ext cx="2945132" cy="38296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3337400" y="1933841"/>
            <a:ext cx="18985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Movies Table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9171462" y="1882108"/>
            <a:ext cx="18793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Genres Table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8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Movies Database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2423711" y="1966881"/>
            <a:ext cx="21860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Directors Table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7765390" y="1950856"/>
            <a:ext cx="16578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Casts Table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73" y="2428546"/>
            <a:ext cx="3438525" cy="386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03" y="2428546"/>
            <a:ext cx="32766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Movies Database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334"/>
          <a:stretch/>
        </p:blipFill>
        <p:spPr>
          <a:xfrm>
            <a:off x="535329" y="2666289"/>
            <a:ext cx="3347488" cy="3412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6513"/>
          <a:stretch/>
        </p:blipFill>
        <p:spPr>
          <a:xfrm>
            <a:off x="8216197" y="2675448"/>
            <a:ext cx="3427934" cy="3409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34" y="2660372"/>
            <a:ext cx="3380346" cy="34241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95A9DF4-1478-481D-A8BC-231FEBBED2D4}"/>
              </a:ext>
            </a:extLst>
          </p:cNvPr>
          <p:cNvSpPr/>
          <p:nvPr/>
        </p:nvSpPr>
        <p:spPr>
          <a:xfrm>
            <a:off x="1324147" y="2093111"/>
            <a:ext cx="94507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Junction Tables relating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Movie_ID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with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Genre_ID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Cast_ID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Director_ID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30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2643732" y="2224440"/>
            <a:ext cx="11833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Sign Up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6956601" y="2253744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Validations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2764D84-BA41-40D9-8C6D-70FF2306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5" y="2737121"/>
            <a:ext cx="5157453" cy="3276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F73FCD3-13ED-49A6-8151-97C29B65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73" y="2737120"/>
            <a:ext cx="5157453" cy="32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4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1562914" y="2235644"/>
            <a:ext cx="32646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Optional Profile Picture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6969721" y="2235644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Genre Selection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B0941FC-658F-4467-9888-49BD5A4C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7" y="2737121"/>
            <a:ext cx="5237751" cy="332774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xmlns="" id="{894DB200-A94A-498E-AFA1-D6DC7836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4" y="2741319"/>
            <a:ext cx="5155589" cy="33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1238494" y="2289331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Login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352" t="9550" r="1751" b="19877"/>
          <a:stretch/>
        </p:blipFill>
        <p:spPr>
          <a:xfrm>
            <a:off x="7093184" y="2232730"/>
            <a:ext cx="3563276" cy="389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496" t="47963" r="374" b="12208"/>
          <a:stretch/>
        </p:blipFill>
        <p:spPr>
          <a:xfrm>
            <a:off x="1169045" y="2785674"/>
            <a:ext cx="3981691" cy="298626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2" idx="1"/>
          </p:cNvCxnSpPr>
          <p:nvPr/>
        </p:nvCxnSpPr>
        <p:spPr>
          <a:xfrm flipV="1">
            <a:off x="4502552" y="4181947"/>
            <a:ext cx="2590632" cy="54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98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Credentials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70" y="3170942"/>
            <a:ext cx="6848172" cy="2179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7044229" y="4053522"/>
            <a:ext cx="1544186" cy="634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356746" y="4482642"/>
            <a:ext cx="1231669" cy="205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792997" y="4701965"/>
            <a:ext cx="1795418" cy="9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39384" y="4687746"/>
            <a:ext cx="1249031" cy="445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8246291" y="4260675"/>
            <a:ext cx="235611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Secured in database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2510872" y="2582884"/>
            <a:ext cx="31213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Hill Cipher Encryption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57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Homepage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29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8C6ABB2-7076-407B-9593-BC17EAE8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873" y="2810993"/>
            <a:ext cx="5220903" cy="3375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FFE1115-68CA-4E35-9C67-284AFE50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2" y="2810993"/>
            <a:ext cx="5300436" cy="34435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1238494" y="2289331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For You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6988326" y="2349328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View Movie Information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54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B7D8F3EC-9675-4F92-8B49-18364B2899AD}"/>
              </a:ext>
            </a:extLst>
          </p:cNvPr>
          <p:cNvSpPr/>
          <p:nvPr/>
        </p:nvSpPr>
        <p:spPr>
          <a:xfrm>
            <a:off x="1988448" y="981075"/>
            <a:ext cx="8215104" cy="5248275"/>
          </a:xfrm>
          <a:prstGeom prst="roundRect">
            <a:avLst>
              <a:gd name="adj" fmla="val 14176"/>
            </a:avLst>
          </a:prstGeom>
          <a:solidFill>
            <a:schemeClr val="tx1">
              <a:lumMod val="85000"/>
              <a:alpha val="8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DFF917B1-E1D1-469B-9C39-DB798C45F077}"/>
              </a:ext>
            </a:extLst>
          </p:cNvPr>
          <p:cNvSpPr/>
          <p:nvPr/>
        </p:nvSpPr>
        <p:spPr>
          <a:xfrm>
            <a:off x="726336" y="465667"/>
            <a:ext cx="10739329" cy="122766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6169AB5-2731-4B1A-8DDF-650EC0E6A954}"/>
              </a:ext>
            </a:extLst>
          </p:cNvPr>
          <p:cNvSpPr/>
          <p:nvPr/>
        </p:nvSpPr>
        <p:spPr>
          <a:xfrm>
            <a:off x="-2" y="587739"/>
            <a:ext cx="121920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What is </a:t>
            </a:r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Movie </a:t>
            </a:r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Maestro?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2464BC-5CA4-42E5-8331-63B9A4622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49" y="808194"/>
            <a:ext cx="542612" cy="5426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26490B-0C55-4F6E-B6E4-215C6A85E1F3}"/>
              </a:ext>
            </a:extLst>
          </p:cNvPr>
          <p:cNvSpPr/>
          <p:nvPr/>
        </p:nvSpPr>
        <p:spPr>
          <a:xfrm>
            <a:off x="2103611" y="2063007"/>
            <a:ext cx="798477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Movie: a</a:t>
            </a:r>
            <a:r>
              <a:rPr lang="en-US" b="0" i="0" dirty="0" smtClean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recording of moving images that tells a story and that people watch on a screen or television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FA8A7B-781A-43C8-B22D-8B5E9AB714A8}"/>
              </a:ext>
            </a:extLst>
          </p:cNvPr>
          <p:cNvSpPr/>
          <p:nvPr/>
        </p:nvSpPr>
        <p:spPr>
          <a:xfrm>
            <a:off x="5865169" y="2621234"/>
            <a:ext cx="1847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D5F07AE-527D-4DC7-8E08-D9F41F003B88}"/>
              </a:ext>
            </a:extLst>
          </p:cNvPr>
          <p:cNvSpPr/>
          <p:nvPr/>
        </p:nvSpPr>
        <p:spPr>
          <a:xfrm>
            <a:off x="3794053" y="3154733"/>
            <a:ext cx="46038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i="0" dirty="0" smtClean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Maestro: a </a:t>
            </a:r>
            <a:r>
              <a:rPr lang="en-US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distinguished figure in any sphere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FE51340-5EF2-4608-BF6C-D5C87CD80812}"/>
              </a:ext>
            </a:extLst>
          </p:cNvPr>
          <p:cNvSpPr/>
          <p:nvPr/>
        </p:nvSpPr>
        <p:spPr>
          <a:xfrm>
            <a:off x="2103610" y="4021436"/>
            <a:ext cx="79847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literal sense, Movie </a:t>
            </a:r>
            <a:r>
              <a:rPr lang="en-US" b="0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Maestro is </a:t>
            </a:r>
            <a:r>
              <a:rPr lang="en-US" b="0" cap="none" spc="0" dirty="0" smtClean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something that is distinguished </a:t>
            </a:r>
            <a:r>
              <a:rPr lang="en-US" b="0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others for its own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3AE3654-714A-4C12-99B7-C57F34E91CA1}"/>
              </a:ext>
            </a:extLst>
          </p:cNvPr>
          <p:cNvSpPr/>
          <p:nvPr/>
        </p:nvSpPr>
        <p:spPr>
          <a:xfrm>
            <a:off x="2103610" y="5184574"/>
            <a:ext cx="79847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So, </a:t>
            </a:r>
            <a:r>
              <a:rPr lang="en-US" b="0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project </a:t>
            </a:r>
            <a:r>
              <a:rPr lang="en-US" b="0" cap="none" spc="0" dirty="0" smtClean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“Movie Maestro” </a:t>
            </a:r>
            <a:r>
              <a:rPr lang="en-US" b="0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an application dedicated to bring </a:t>
            </a:r>
            <a:r>
              <a:rPr lang="en-US" b="0" cap="none" spc="0" dirty="0" smtClean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unique recommendation of movies </a:t>
            </a:r>
            <a:r>
              <a:rPr lang="en-US" b="0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its users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434354" y="2929011"/>
            <a:ext cx="73232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34354" y="3754398"/>
            <a:ext cx="73232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4354" y="4935837"/>
            <a:ext cx="73232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4128" y="6295696"/>
            <a:ext cx="563745" cy="562306"/>
          </a:xfrm>
        </p:spPr>
        <p:txBody>
          <a:bodyPr/>
          <a:lstStyle/>
          <a:p>
            <a:pPr algn="ctr"/>
            <a:r>
              <a:rPr lang="en-US" sz="1800" dirty="0" smtClean="0"/>
              <a:t>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16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4" grpId="0"/>
      <p:bldP spid="13" grpId="0"/>
      <p:bldP spid="15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Homepage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1238494" y="2289331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Top Rated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6988326" y="2349328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Latest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7BCCC3BF-7000-43F2-B8F4-8531779F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43" y="2810993"/>
            <a:ext cx="5287497" cy="33756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2BBE73B-550C-4F94-AE3C-B1EC7476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73" y="2810993"/>
            <a:ext cx="5323667" cy="337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Homepage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4036589" y="2059853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Search Movies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2" y="2593120"/>
            <a:ext cx="5596190" cy="36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27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7037AB-6ED9-440E-846A-079B1F4EA30A}"/>
              </a:ext>
            </a:extLst>
          </p:cNvPr>
          <p:cNvSpPr/>
          <p:nvPr/>
        </p:nvSpPr>
        <p:spPr>
          <a:xfrm>
            <a:off x="0" y="118404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User Panel: Homepage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248689"/>
            <a:ext cx="6217864" cy="4047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667001"/>
            <a:ext cx="3999996" cy="32015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201D0C-4B66-4470-9F8C-A3413829BA4D}"/>
              </a:ext>
            </a:extLst>
          </p:cNvPr>
          <p:cNvSpPr/>
          <p:nvPr/>
        </p:nvSpPr>
        <p:spPr>
          <a:xfrm>
            <a:off x="-498676" y="1686383"/>
            <a:ext cx="39999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Rate a Movie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866900" y="4267753"/>
            <a:ext cx="5829300" cy="1553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0DC01B-36A7-456B-8D92-EB94D45DDC5B}"/>
              </a:ext>
            </a:extLst>
          </p:cNvPr>
          <p:cNvSpPr/>
          <p:nvPr/>
        </p:nvSpPr>
        <p:spPr>
          <a:xfrm>
            <a:off x="0" y="6328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Working 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Mechanism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5802" y="1063564"/>
            <a:ext cx="7200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33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xmlns="" id="{486ADD00-3864-4674-A8BA-F5E7D2AB8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1" t="15848" r="28463" b="14960"/>
          <a:stretch/>
        </p:blipFill>
        <p:spPr>
          <a:xfrm>
            <a:off x="4645084" y="2643264"/>
            <a:ext cx="2715814" cy="271581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xmlns="" id="{D8B5F45D-024D-42DE-A006-16CA8C724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4" t="14845" r="27698" b="11894"/>
          <a:stretch/>
        </p:blipFill>
        <p:spPr>
          <a:xfrm>
            <a:off x="1367751" y="4280999"/>
            <a:ext cx="2256095" cy="22958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DF2F61E-FE0C-462C-830C-05DD6C6F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7" t="7823" r="28515" b="6023"/>
          <a:stretch/>
        </p:blipFill>
        <p:spPr>
          <a:xfrm>
            <a:off x="7709649" y="1675229"/>
            <a:ext cx="3673363" cy="4528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34117B0-9DB8-46AD-A873-7477C5337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 t="15387" r="28397" b="15158"/>
          <a:stretch/>
        </p:blipFill>
        <p:spPr>
          <a:xfrm>
            <a:off x="1239946" y="1466314"/>
            <a:ext cx="2511707" cy="2534856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16" idx="3"/>
          </p:cNvCxnSpPr>
          <p:nvPr/>
        </p:nvCxnSpPr>
        <p:spPr>
          <a:xfrm flipH="1" flipV="1">
            <a:off x="3751653" y="2733742"/>
            <a:ext cx="1316773" cy="757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3"/>
          </p:cNvCxnSpPr>
          <p:nvPr/>
        </p:nvCxnSpPr>
        <p:spPr>
          <a:xfrm flipH="1">
            <a:off x="3623846" y="4758578"/>
            <a:ext cx="1444581" cy="670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4" idx="1"/>
          </p:cNvCxnSpPr>
          <p:nvPr/>
        </p:nvCxnSpPr>
        <p:spPr>
          <a:xfrm flipV="1">
            <a:off x="6921661" y="3939630"/>
            <a:ext cx="787988" cy="215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5ED36E7-0489-47F9-8D83-547B0A47D363}"/>
              </a:ext>
            </a:extLst>
          </p:cNvPr>
          <p:cNvSpPr/>
          <p:nvPr/>
        </p:nvSpPr>
        <p:spPr>
          <a:xfrm>
            <a:off x="4914231" y="2178581"/>
            <a:ext cx="21775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Profile Settings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19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78041D2-8560-4EFC-A2DA-4D1A7C9E8049}"/>
              </a:ext>
            </a:extLst>
          </p:cNvPr>
          <p:cNvSpPr/>
          <p:nvPr/>
        </p:nvSpPr>
        <p:spPr>
          <a:xfrm>
            <a:off x="0" y="215669"/>
            <a:ext cx="121782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Sitka Text Semibold" pitchFamily="2" charset="0"/>
              </a:rPr>
              <a:t>Features of Movie Maestro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76DF6FE-80A3-4F69-856E-E2FD6E5EEDC9}"/>
              </a:ext>
            </a:extLst>
          </p:cNvPr>
          <p:cNvSpPr/>
          <p:nvPr/>
        </p:nvSpPr>
        <p:spPr>
          <a:xfrm>
            <a:off x="0" y="1486397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Search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Functionality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8C8A95BD-CD9B-4B03-B348-4BABB8EE0E77}"/>
              </a:ext>
            </a:extLst>
          </p:cNvPr>
          <p:cNvSpPr/>
          <p:nvPr/>
        </p:nvSpPr>
        <p:spPr>
          <a:xfrm rot="16200000">
            <a:off x="6547483" y="1096814"/>
            <a:ext cx="1041400" cy="182056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27B028-37F2-44E4-A47C-C42A0BB223B4}"/>
              </a:ext>
            </a:extLst>
          </p:cNvPr>
          <p:cNvSpPr/>
          <p:nvPr/>
        </p:nvSpPr>
        <p:spPr>
          <a:xfrm>
            <a:off x="4207934" y="2717599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Personalized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xmlns="" id="{EB37D632-CCA2-4BEF-A0C6-6FE2C13969A8}"/>
              </a:ext>
            </a:extLst>
          </p:cNvPr>
          <p:cNvSpPr/>
          <p:nvPr/>
        </p:nvSpPr>
        <p:spPr>
          <a:xfrm rot="5400000">
            <a:off x="4597515" y="2328016"/>
            <a:ext cx="1041400" cy="182056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130417A-11AD-4CCD-B017-650DD9F193E3}"/>
              </a:ext>
            </a:extLst>
          </p:cNvPr>
          <p:cNvSpPr/>
          <p:nvPr/>
        </p:nvSpPr>
        <p:spPr>
          <a:xfrm>
            <a:off x="0" y="3948801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User Profiles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xmlns="" id="{F98F6761-A434-42A6-95C4-E0B40BC9E8ED}"/>
              </a:ext>
            </a:extLst>
          </p:cNvPr>
          <p:cNvSpPr/>
          <p:nvPr/>
        </p:nvSpPr>
        <p:spPr>
          <a:xfrm rot="16200000">
            <a:off x="6553083" y="3559218"/>
            <a:ext cx="1041400" cy="1820565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F0FEDD7-9B76-4E69-BE5B-2DD84FB619FF}"/>
              </a:ext>
            </a:extLst>
          </p:cNvPr>
          <p:cNvSpPr/>
          <p:nvPr/>
        </p:nvSpPr>
        <p:spPr>
          <a:xfrm>
            <a:off x="4194154" y="5207000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Administrative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Controls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F3E451D4-2ADA-4547-8E40-565A14A95B30}"/>
              </a:ext>
            </a:extLst>
          </p:cNvPr>
          <p:cNvSpPr/>
          <p:nvPr/>
        </p:nvSpPr>
        <p:spPr>
          <a:xfrm rot="5400000">
            <a:off x="4597514" y="4817418"/>
            <a:ext cx="1041400" cy="1820565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CD63158-7B9A-476F-81A8-AD108A903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0" y="2976727"/>
            <a:ext cx="496148" cy="496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0E5F6C7-F25E-4CD1-B601-D73C526FF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69" y="1766364"/>
            <a:ext cx="509476" cy="5094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80434EA-E52F-45BD-82E1-4995EA18F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69" y="4192679"/>
            <a:ext cx="541881" cy="541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4F600B2-A9E1-4443-AAFA-AE35C17F70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88" y="5432691"/>
            <a:ext cx="516030" cy="516030"/>
          </a:xfrm>
          <a:prstGeom prst="rect">
            <a:avLst/>
          </a:prstGeom>
        </p:spPr>
      </p:pic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551808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5543" y="1970729"/>
            <a:ext cx="85209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Basic Recommendation Algorithm</a:t>
            </a:r>
          </a:p>
          <a:p>
            <a:pPr algn="ctr"/>
            <a:endParaRPr lang="en-US" sz="2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Testing</a:t>
            </a: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No server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8B1D97-98BD-436F-A393-6041C445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Sitka Text Semibold" pitchFamily="2" charset="0"/>
                <a:ea typeface="Cambria" panose="02040503050406030204" pitchFamily="18" charset="0"/>
              </a:rPr>
              <a:t>Limitations</a:t>
            </a:r>
          </a:p>
        </p:txBody>
      </p:sp>
      <p:pic>
        <p:nvPicPr>
          <p:cNvPr id="3074" name="Picture 2" descr="Server PNG, Vector, PSD, and Clipart With Transparent Background for Free  Download | Png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58" y="5045699"/>
            <a:ext cx="1171681" cy="117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sting - Free computer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418" y="3373536"/>
            <a:ext cx="1036321" cy="10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lgorithm - Free miscellaneous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39" y="1747520"/>
            <a:ext cx="928845" cy="9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73793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0413" y="1847195"/>
            <a:ext cx="62511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Advanced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Algorithm</a:t>
            </a: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Enhanced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Testing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Database Server </a:t>
            </a: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Implementation</a:t>
            </a: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User Feedback Integration</a:t>
            </a: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Additional Features</a:t>
            </a:r>
          </a:p>
          <a:p>
            <a:pPr algn="ctr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E1629F-B8FC-4445-BD8A-F76E18B6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Sitka Text Semibold" pitchFamily="2" charset="0"/>
              </a:rPr>
              <a:t>FUTURE ENHANCEMENT</a:t>
            </a:r>
          </a:p>
        </p:txBody>
      </p:sp>
      <p:pic>
        <p:nvPicPr>
          <p:cNvPr id="5122" name="Picture 2" descr="Instagram Like, Comment, Share and Save Icons. Web Flat Icons. Vector Stock  Vector Image &amp; Art - Alamy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 bwMode="auto">
          <a:xfrm>
            <a:off x="3877138" y="5246622"/>
            <a:ext cx="657225" cy="6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36</a:t>
            </a:r>
          </a:p>
        </p:txBody>
      </p:sp>
      <p:pic>
        <p:nvPicPr>
          <p:cNvPr id="7" name="Picture 4" descr="Testing - Free computer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55" y="2589219"/>
            <a:ext cx="693209" cy="6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rver PNG, Vector, PSD, and Clipart With Transparent Background for Free  Download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90" y="3453623"/>
            <a:ext cx="809618" cy="8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lgorithm - Free miscellaneous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485" y="1834111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rror, issue, man, person, problem, report, user icon - Download on 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06" y="4288150"/>
            <a:ext cx="600706" cy="6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956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E1629F-B8FC-4445-BD8A-F76E18B6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Sitka Text Semibold" pitchFamily="2" charset="0"/>
              </a:rPr>
              <a:t>Gantt Chart</a:t>
            </a:r>
            <a:endParaRPr lang="en-US" sz="5400" b="1" dirty="0">
              <a:latin typeface="Sitka Text Semibold" pitchFamily="2" charset="0"/>
            </a:endParaRP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87" y="1616358"/>
            <a:ext cx="7375027" cy="45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E1629F-B8FC-4445-BD8A-F76E18B6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9" y="1271393"/>
            <a:ext cx="9529823" cy="4315214"/>
          </a:xfrm>
        </p:spPr>
        <p:txBody>
          <a:bodyPr>
            <a:noAutofit/>
          </a:bodyPr>
          <a:lstStyle/>
          <a:p>
            <a:pPr algn="ctr"/>
            <a:r>
              <a:rPr lang="en-US" sz="16600" b="1" dirty="0" smtClean="0">
                <a:latin typeface="Sitka Text Semibold" pitchFamily="2" charset="0"/>
              </a:rPr>
              <a:t>Thank You</a:t>
            </a:r>
            <a:endParaRPr lang="en-US" sz="16600" b="1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26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56936DE-166B-47E3-BD1B-EFD557B03658}"/>
              </a:ext>
            </a:extLst>
          </p:cNvPr>
          <p:cNvSpPr/>
          <p:nvPr/>
        </p:nvSpPr>
        <p:spPr>
          <a:xfrm>
            <a:off x="2367356" y="215669"/>
            <a:ext cx="722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Why Movie 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 Semibold" pitchFamily="2" charset="0"/>
              </a:rPr>
              <a:t>Maestro?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8E4DA7-87AC-4118-B5A4-436386419C51}"/>
              </a:ext>
            </a:extLst>
          </p:cNvPr>
          <p:cNvSpPr/>
          <p:nvPr/>
        </p:nvSpPr>
        <p:spPr>
          <a:xfrm>
            <a:off x="0" y="1338132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User Friendly Experience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768D9177-3DAB-44AE-80FC-1D0A2BD9E693}"/>
              </a:ext>
            </a:extLst>
          </p:cNvPr>
          <p:cNvSpPr/>
          <p:nvPr/>
        </p:nvSpPr>
        <p:spPr>
          <a:xfrm rot="16200000">
            <a:off x="6546068" y="948549"/>
            <a:ext cx="1041400" cy="1820565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9FABBC7-A1DA-4D5F-A8C0-89AAFCF0A38E}"/>
              </a:ext>
            </a:extLst>
          </p:cNvPr>
          <p:cNvSpPr/>
          <p:nvPr/>
        </p:nvSpPr>
        <p:spPr>
          <a:xfrm>
            <a:off x="4195233" y="2607177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Personalized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Recommendation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xmlns="" id="{5A59C20C-FC6A-451D-B89C-EE3A94F76430}"/>
              </a:ext>
            </a:extLst>
          </p:cNvPr>
          <p:cNvSpPr/>
          <p:nvPr/>
        </p:nvSpPr>
        <p:spPr>
          <a:xfrm rot="5400000">
            <a:off x="4584814" y="2217594"/>
            <a:ext cx="1041400" cy="182056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3EA6AD7-19DB-49D0-91BD-46DD63D14D55}"/>
              </a:ext>
            </a:extLst>
          </p:cNvPr>
          <p:cNvSpPr/>
          <p:nvPr/>
        </p:nvSpPr>
        <p:spPr>
          <a:xfrm>
            <a:off x="0" y="3882126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Interactivity with the user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686C2DE6-7B6A-4120-ABB6-39EDF9BE1594}"/>
              </a:ext>
            </a:extLst>
          </p:cNvPr>
          <p:cNvSpPr/>
          <p:nvPr/>
        </p:nvSpPr>
        <p:spPr>
          <a:xfrm rot="16200000">
            <a:off x="6553083" y="3492543"/>
            <a:ext cx="1041400" cy="1820565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36ED6D-B3D0-4ED3-A735-64E8F904CA31}"/>
              </a:ext>
            </a:extLst>
          </p:cNvPr>
          <p:cNvSpPr/>
          <p:nvPr/>
        </p:nvSpPr>
        <p:spPr>
          <a:xfrm>
            <a:off x="4207934" y="5228515"/>
            <a:ext cx="7984066" cy="10414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rgbClr val="000000">
                <a:alpha val="3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Simple and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Light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ool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60C20D4D-419A-44DB-931F-1996D2582147}"/>
              </a:ext>
            </a:extLst>
          </p:cNvPr>
          <p:cNvSpPr/>
          <p:nvPr/>
        </p:nvSpPr>
        <p:spPr>
          <a:xfrm rot="5400000">
            <a:off x="4597515" y="4838933"/>
            <a:ext cx="1041400" cy="182056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D0282F-4825-4BD9-90E2-C55721640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28" y="1474627"/>
            <a:ext cx="659423" cy="659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777E5C9-9ED9-4AF2-9F60-349C5F2D0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51" y="2819223"/>
            <a:ext cx="596986" cy="596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21AC9FA-66BE-431B-8BA4-851541AC60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19" y="4016890"/>
            <a:ext cx="731230" cy="7312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2D2F75C-5329-4BD0-80D2-960E63E7AF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72" y="5430484"/>
            <a:ext cx="722601" cy="722601"/>
          </a:xfrm>
          <a:prstGeom prst="rect">
            <a:avLst/>
          </a:prstGeom>
        </p:spPr>
      </p:pic>
      <p:sp>
        <p:nvSpPr>
          <p:cNvPr id="17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27931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6F9194C-C41A-410F-B527-DF71C862A057}"/>
              </a:ext>
            </a:extLst>
          </p:cNvPr>
          <p:cNvSpPr/>
          <p:nvPr/>
        </p:nvSpPr>
        <p:spPr>
          <a:xfrm>
            <a:off x="8685632" y="1503858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sz="16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++ was used as the programming language for the development in QT framework and Sqlite3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as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the serverless database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D5ABA1-54F3-4899-878F-2C1CEC9E8873}"/>
              </a:ext>
            </a:extLst>
          </p:cNvPr>
          <p:cNvSpPr/>
          <p:nvPr/>
        </p:nvSpPr>
        <p:spPr>
          <a:xfrm>
            <a:off x="0" y="215669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Overview of the Project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CA29C06-91F9-45BA-9F3D-61BF9608E888}"/>
              </a:ext>
            </a:extLst>
          </p:cNvPr>
          <p:cNvSpPr/>
          <p:nvPr/>
        </p:nvSpPr>
        <p:spPr>
          <a:xfrm>
            <a:off x="724237" y="1497351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Team work division</a:t>
            </a:r>
          </a:p>
          <a:p>
            <a:pPr algn="ctr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Divided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specific work to each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member of the group to work accordingly in different aspect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the project at the same time for efficiency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D6D4F6-BACB-473E-A161-D30BC294C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76" y="4185200"/>
            <a:ext cx="1270986" cy="12709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990EEA2-59EF-45CE-97CA-D1222F0148DF}"/>
              </a:ext>
            </a:extLst>
          </p:cNvPr>
          <p:cNvSpPr/>
          <p:nvPr/>
        </p:nvSpPr>
        <p:spPr>
          <a:xfrm>
            <a:off x="724237" y="5659387"/>
            <a:ext cx="2782130" cy="131902"/>
          </a:xfrm>
          <a:prstGeom prst="rect">
            <a:avLst/>
          </a:prstGeom>
          <a:solidFill>
            <a:srgbClr val="D7D200"/>
          </a:solidFill>
          <a:ln>
            <a:solidFill>
              <a:srgbClr val="D7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6119E4-5C20-4413-847C-D37B27644F3A}"/>
              </a:ext>
            </a:extLst>
          </p:cNvPr>
          <p:cNvSpPr/>
          <p:nvPr/>
        </p:nvSpPr>
        <p:spPr>
          <a:xfrm>
            <a:off x="1725835" y="1353087"/>
            <a:ext cx="643467" cy="364067"/>
          </a:xfrm>
          <a:prstGeom prst="rect">
            <a:avLst/>
          </a:prstGeom>
          <a:solidFill>
            <a:srgbClr val="D7D200"/>
          </a:solidFill>
          <a:ln>
            <a:solidFill>
              <a:srgbClr val="D7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9194C-C41A-410F-B527-DF71C862A057}"/>
              </a:ext>
            </a:extLst>
          </p:cNvPr>
          <p:cNvSpPr/>
          <p:nvPr/>
        </p:nvSpPr>
        <p:spPr>
          <a:xfrm>
            <a:off x="4704935" y="1503858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Setting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up Git</a:t>
            </a:r>
          </a:p>
          <a:p>
            <a:pPr algn="ctr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Git was used as the version control system to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properly configure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the development environment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and ensure effective collaboration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2751C20-5ABD-4BA3-AE85-FC20006FC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24" y="4289073"/>
            <a:ext cx="1165153" cy="11651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8289B2B-665C-4D63-885D-4498AFD9CE01}"/>
              </a:ext>
            </a:extLst>
          </p:cNvPr>
          <p:cNvSpPr/>
          <p:nvPr/>
        </p:nvSpPr>
        <p:spPr>
          <a:xfrm>
            <a:off x="4704935" y="5605725"/>
            <a:ext cx="2782130" cy="1319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D459ABB-589A-4D58-9BCF-E373853ECAE1}"/>
              </a:ext>
            </a:extLst>
          </p:cNvPr>
          <p:cNvSpPr/>
          <p:nvPr/>
        </p:nvSpPr>
        <p:spPr>
          <a:xfrm>
            <a:off x="8685633" y="5539774"/>
            <a:ext cx="2782130" cy="1319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963A53D-A964-42F7-99CB-50F512E62BD0}"/>
              </a:ext>
            </a:extLst>
          </p:cNvPr>
          <p:cNvSpPr/>
          <p:nvPr/>
        </p:nvSpPr>
        <p:spPr>
          <a:xfrm>
            <a:off x="5774267" y="1352359"/>
            <a:ext cx="643467" cy="3640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2FBA193-C055-4DA0-8945-F381906E4ECB}"/>
              </a:ext>
            </a:extLst>
          </p:cNvPr>
          <p:cNvSpPr/>
          <p:nvPr/>
        </p:nvSpPr>
        <p:spPr>
          <a:xfrm>
            <a:off x="9754964" y="1352359"/>
            <a:ext cx="643467" cy="3640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522A4F87-B4E7-4FE2-981E-73DEE485B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107" y="4236790"/>
            <a:ext cx="1151484" cy="1151484"/>
          </a:xfrm>
          <a:prstGeom prst="rect">
            <a:avLst/>
          </a:prstGeom>
        </p:spPr>
      </p:pic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6601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/>
      <p:bldP spid="6" grpId="0" animBg="1"/>
      <p:bldP spid="14" grpId="0" animBg="1"/>
      <p:bldP spid="17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5;p49">
            <a:extLst>
              <a:ext uri="{FF2B5EF4-FFF2-40B4-BE49-F238E27FC236}">
                <a16:creationId xmlns:a16="http://schemas.microsoft.com/office/drawing/2014/main" xmlns="" id="{4E5B1674-0C24-499E-942B-CCB1A41304D8}"/>
              </a:ext>
            </a:extLst>
          </p:cNvPr>
          <p:cNvSpPr txBox="1">
            <a:spLocks noGrp="1"/>
          </p:cNvSpPr>
          <p:nvPr/>
        </p:nvSpPr>
        <p:spPr>
          <a:xfrm>
            <a:off x="1005557" y="3578261"/>
            <a:ext cx="2906019" cy="18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Created to address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issue by developing an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intelligent personalized recommendation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that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suggests movies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based on user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preferences,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increasing user engagement and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satisfaction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426;p49">
            <a:extLst>
              <a:ext uri="{FF2B5EF4-FFF2-40B4-BE49-F238E27FC236}">
                <a16:creationId xmlns:a16="http://schemas.microsoft.com/office/drawing/2014/main" xmlns="" id="{E9FC83F5-2FAA-4146-A38C-FBDE75F491C8}"/>
              </a:ext>
            </a:extLst>
          </p:cNvPr>
          <p:cNvSpPr txBox="1">
            <a:spLocks noGrp="1"/>
          </p:cNvSpPr>
          <p:nvPr/>
        </p:nvSpPr>
        <p:spPr>
          <a:xfrm>
            <a:off x="721545" y="2966769"/>
            <a:ext cx="3353103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Engagement Decline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Google Shape;425;p49">
            <a:extLst>
              <a:ext uri="{FF2B5EF4-FFF2-40B4-BE49-F238E27FC236}">
                <a16:creationId xmlns:a16="http://schemas.microsoft.com/office/drawing/2014/main" xmlns="" id="{1CA18FB4-665B-4762-AF6F-B960F76E35E4}"/>
              </a:ext>
            </a:extLst>
          </p:cNvPr>
          <p:cNvSpPr txBox="1">
            <a:spLocks noGrp="1"/>
          </p:cNvSpPr>
          <p:nvPr/>
        </p:nvSpPr>
        <p:spPr>
          <a:xfrm>
            <a:off x="4676488" y="3530535"/>
            <a:ext cx="2839025" cy="18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just"/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Developed with the aim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improve data security by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encryption of data and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prevention of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SQL injection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Google Shape;426;p49">
            <a:extLst>
              <a:ext uri="{FF2B5EF4-FFF2-40B4-BE49-F238E27FC236}">
                <a16:creationId xmlns:a16="http://schemas.microsoft.com/office/drawing/2014/main" xmlns="" id="{E5A5E280-3D12-43A6-A40E-3CB398397C5A}"/>
              </a:ext>
            </a:extLst>
          </p:cNvPr>
          <p:cNvSpPr txBox="1">
            <a:spLocks noGrp="1"/>
          </p:cNvSpPr>
          <p:nvPr/>
        </p:nvSpPr>
        <p:spPr>
          <a:xfrm>
            <a:off x="4628575" y="2966770"/>
            <a:ext cx="2934849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Security Risks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425;p49">
            <a:extLst>
              <a:ext uri="{FF2B5EF4-FFF2-40B4-BE49-F238E27FC236}">
                <a16:creationId xmlns:a16="http://schemas.microsoft.com/office/drawing/2014/main" xmlns="" id="{545B3629-CD09-40E7-9171-1F798B2247B6}"/>
              </a:ext>
            </a:extLst>
          </p:cNvPr>
          <p:cNvSpPr txBox="1">
            <a:spLocks noGrp="1"/>
          </p:cNvSpPr>
          <p:nvPr/>
        </p:nvSpPr>
        <p:spPr>
          <a:xfrm>
            <a:off x="8376823" y="3563086"/>
            <a:ext cx="2934849" cy="18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Medium"/>
              <a:buNone/>
              <a:defRPr sz="1400" b="0" i="0" u="none" strike="noStrike" cap="none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 to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address the issue of limiting the recommendation system due to static g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enre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selection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</a:t>
            </a:r>
            <a:endParaRPr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426;p49">
            <a:extLst>
              <a:ext uri="{FF2B5EF4-FFF2-40B4-BE49-F238E27FC236}">
                <a16:creationId xmlns:a16="http://schemas.microsoft.com/office/drawing/2014/main" xmlns="" id="{2C9D7944-66E2-4928-9825-ED9D405CE8A5}"/>
              </a:ext>
            </a:extLst>
          </p:cNvPr>
          <p:cNvSpPr txBox="1">
            <a:spLocks noGrp="1"/>
          </p:cNvSpPr>
          <p:nvPr/>
        </p:nvSpPr>
        <p:spPr>
          <a:xfrm>
            <a:off x="8376823" y="2845152"/>
            <a:ext cx="2934849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Genre Selection Limitations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A281A93-5774-4D87-B921-F8DF10D053F1}"/>
              </a:ext>
            </a:extLst>
          </p:cNvPr>
          <p:cNvSpPr/>
          <p:nvPr/>
        </p:nvSpPr>
        <p:spPr>
          <a:xfrm>
            <a:off x="0" y="27493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Problem to be addressed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49A66D3-93DF-4BF3-B595-0F09A6620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00" y="1902018"/>
            <a:ext cx="731230" cy="7312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7F79966-F693-4A0E-A7A4-9074B6D42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23" y="1779856"/>
            <a:ext cx="975555" cy="9755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A026F7E4-D281-47D5-912A-CA8D668D4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71" y="1779856"/>
            <a:ext cx="975555" cy="975555"/>
          </a:xfrm>
          <a:prstGeom prst="rect">
            <a:avLst/>
          </a:prstGeom>
        </p:spPr>
      </p:pic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406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2" grpId="0"/>
      <p:bldP spid="13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7A62E9-A146-4B69-BF0C-6758918685B5}"/>
              </a:ext>
            </a:extLst>
          </p:cNvPr>
          <p:cNvSpPr/>
          <p:nvPr/>
        </p:nvSpPr>
        <p:spPr>
          <a:xfrm>
            <a:off x="0" y="24855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Objectives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A2143DD-3D4D-441E-88CB-C077F003FC18}"/>
              </a:ext>
            </a:extLst>
          </p:cNvPr>
          <p:cNvSpPr/>
          <p:nvPr/>
        </p:nvSpPr>
        <p:spPr>
          <a:xfrm>
            <a:off x="838646" y="1509553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create a simple and reliable desktop application</a:t>
            </a: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C188A5E-A322-4B47-96C9-D8F30BAAFF58}"/>
              </a:ext>
            </a:extLst>
          </p:cNvPr>
          <p:cNvSpPr/>
          <p:nvPr/>
        </p:nvSpPr>
        <p:spPr>
          <a:xfrm>
            <a:off x="838645" y="5610983"/>
            <a:ext cx="2782130" cy="131902"/>
          </a:xfrm>
          <a:prstGeom prst="rect">
            <a:avLst/>
          </a:prstGeom>
          <a:solidFill>
            <a:srgbClr val="D7D200"/>
          </a:solidFill>
          <a:ln>
            <a:solidFill>
              <a:srgbClr val="D7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B332A70-1A42-458E-8002-D0C70EB79394}"/>
              </a:ext>
            </a:extLst>
          </p:cNvPr>
          <p:cNvSpPr/>
          <p:nvPr/>
        </p:nvSpPr>
        <p:spPr>
          <a:xfrm>
            <a:off x="1907975" y="1353920"/>
            <a:ext cx="643467" cy="364067"/>
          </a:xfrm>
          <a:prstGeom prst="rect">
            <a:avLst/>
          </a:prstGeom>
          <a:solidFill>
            <a:srgbClr val="D7D200"/>
          </a:solidFill>
          <a:ln>
            <a:solidFill>
              <a:srgbClr val="D7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D13694D-B0A4-4139-9329-E0C7011B2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43" y="4469035"/>
            <a:ext cx="919529" cy="673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BB906E7-107B-40A7-8E55-4D905C741F64}"/>
              </a:ext>
            </a:extLst>
          </p:cNvPr>
          <p:cNvSpPr/>
          <p:nvPr/>
        </p:nvSpPr>
        <p:spPr>
          <a:xfrm>
            <a:off x="4704935" y="1509553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recommend movies that meet the expectations of different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users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D7338E0-0B26-4282-85B3-CD24ABBBEBBF}"/>
              </a:ext>
            </a:extLst>
          </p:cNvPr>
          <p:cNvSpPr/>
          <p:nvPr/>
        </p:nvSpPr>
        <p:spPr>
          <a:xfrm>
            <a:off x="4704935" y="5610983"/>
            <a:ext cx="2782130" cy="1319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518F29F-9A30-4DAF-BFD3-6519C96C586B}"/>
              </a:ext>
            </a:extLst>
          </p:cNvPr>
          <p:cNvSpPr/>
          <p:nvPr/>
        </p:nvSpPr>
        <p:spPr>
          <a:xfrm>
            <a:off x="5774266" y="1332284"/>
            <a:ext cx="643467" cy="3640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2ACCC32-4AE6-4624-91F0-7A8335A9AD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34" y="4344296"/>
            <a:ext cx="923330" cy="9233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3360177-D87C-44E1-8C0F-196FFBA53149}"/>
              </a:ext>
            </a:extLst>
          </p:cNvPr>
          <p:cNvSpPr/>
          <p:nvPr/>
        </p:nvSpPr>
        <p:spPr>
          <a:xfrm>
            <a:off x="8571224" y="1509553"/>
            <a:ext cx="2782130" cy="4717715"/>
          </a:xfrm>
          <a:prstGeom prst="rect">
            <a:avLst/>
          </a:prstGeom>
          <a:solidFill>
            <a:srgbClr val="000000">
              <a:alpha val="36863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 efficiently store and retrieve user data and movie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information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4BAABD9-1577-4668-BEC1-6823135980C8}"/>
              </a:ext>
            </a:extLst>
          </p:cNvPr>
          <p:cNvSpPr/>
          <p:nvPr/>
        </p:nvSpPr>
        <p:spPr>
          <a:xfrm>
            <a:off x="8571224" y="5610983"/>
            <a:ext cx="2782130" cy="13190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9135794-970A-42C2-A888-406AD360DEEE}"/>
              </a:ext>
            </a:extLst>
          </p:cNvPr>
          <p:cNvSpPr/>
          <p:nvPr/>
        </p:nvSpPr>
        <p:spPr>
          <a:xfrm>
            <a:off x="9640555" y="1353921"/>
            <a:ext cx="643467" cy="3640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FFAD2E8-44AA-40A6-B50A-351F44848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66" y="4325039"/>
            <a:ext cx="961844" cy="961844"/>
          </a:xfrm>
          <a:prstGeom prst="rect">
            <a:avLst/>
          </a:prstGeom>
        </p:spPr>
      </p:pic>
      <p:sp>
        <p:nvSpPr>
          <p:cNvPr id="20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7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21120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FD036E-1023-4D8B-A6DA-736AE40C4B04}"/>
              </a:ext>
            </a:extLst>
          </p:cNvPr>
          <p:cNvSpPr/>
          <p:nvPr/>
        </p:nvSpPr>
        <p:spPr>
          <a:xfrm>
            <a:off x="0" y="24855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Sitka Text Semibold" pitchFamily="2" charset="0"/>
              </a:rPr>
              <a:t>Design and Implementation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1E08B6FE-2B0B-4603-A98E-DAE6BF8C623C}"/>
              </a:ext>
            </a:extLst>
          </p:cNvPr>
          <p:cNvSpPr/>
          <p:nvPr/>
        </p:nvSpPr>
        <p:spPr>
          <a:xfrm>
            <a:off x="649362" y="1549399"/>
            <a:ext cx="2116667" cy="1947334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CFDC138-AE5B-44EA-BAF1-3CEECD90262C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2456050" y="3211553"/>
            <a:ext cx="1526845" cy="1603881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5B32C8D-F81A-41AA-9669-C47E8331F2D1}"/>
              </a:ext>
            </a:extLst>
          </p:cNvPr>
          <p:cNvSpPr/>
          <p:nvPr/>
        </p:nvSpPr>
        <p:spPr>
          <a:xfrm>
            <a:off x="3672916" y="4530254"/>
            <a:ext cx="2116667" cy="1947334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4CD34D9-E0BE-42C9-BDE3-B0DE3B698F52}"/>
              </a:ext>
            </a:extLst>
          </p:cNvPr>
          <p:cNvCxnSpPr>
            <a:cxnSpLocks/>
            <a:stCxn id="11" idx="7"/>
            <a:endCxn id="15" idx="3"/>
          </p:cNvCxnSpPr>
          <p:nvPr/>
        </p:nvCxnSpPr>
        <p:spPr>
          <a:xfrm flipV="1">
            <a:off x="5479604" y="3208427"/>
            <a:ext cx="1463162" cy="1607007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7D039C8-3107-447E-975A-E689FFF58083}"/>
              </a:ext>
            </a:extLst>
          </p:cNvPr>
          <p:cNvSpPr/>
          <p:nvPr/>
        </p:nvSpPr>
        <p:spPr>
          <a:xfrm>
            <a:off x="6632787" y="1546273"/>
            <a:ext cx="2116667" cy="1947334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ADFB10B-AAAC-44CE-915A-A8A7D8FC649C}"/>
              </a:ext>
            </a:extLst>
          </p:cNvPr>
          <p:cNvCxnSpPr>
            <a:cxnSpLocks/>
            <a:stCxn id="15" idx="5"/>
            <a:endCxn id="18" idx="1"/>
          </p:cNvCxnSpPr>
          <p:nvPr/>
        </p:nvCxnSpPr>
        <p:spPr>
          <a:xfrm>
            <a:off x="8439475" y="3208427"/>
            <a:ext cx="1263312" cy="1603394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50D4758-C038-4E1D-BF89-DE7CFCF6F611}"/>
              </a:ext>
            </a:extLst>
          </p:cNvPr>
          <p:cNvSpPr/>
          <p:nvPr/>
        </p:nvSpPr>
        <p:spPr>
          <a:xfrm>
            <a:off x="9392808" y="4526641"/>
            <a:ext cx="2116667" cy="1947334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1474D16-98BA-46D4-8FF0-5BFEF75B1F6C}"/>
              </a:ext>
            </a:extLst>
          </p:cNvPr>
          <p:cNvSpPr/>
          <p:nvPr/>
        </p:nvSpPr>
        <p:spPr>
          <a:xfrm>
            <a:off x="182579" y="2638718"/>
            <a:ext cx="30519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esearch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711E9F3-2F8D-4725-AC5A-2618D38F5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13" y="1792802"/>
            <a:ext cx="862164" cy="862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8EF3FE5-AD8B-4C09-9D8F-ACB2B4695273}"/>
              </a:ext>
            </a:extLst>
          </p:cNvPr>
          <p:cNvSpPr/>
          <p:nvPr/>
        </p:nvSpPr>
        <p:spPr>
          <a:xfrm>
            <a:off x="3693404" y="5363375"/>
            <a:ext cx="21731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Project 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Setup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4046F95-C285-42B0-B901-3645D4B74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94" y="4747643"/>
            <a:ext cx="649310" cy="6493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224C3A7-C2AB-4706-A466-1595D6CA22EC}"/>
              </a:ext>
            </a:extLst>
          </p:cNvPr>
          <p:cNvSpPr/>
          <p:nvPr/>
        </p:nvSpPr>
        <p:spPr>
          <a:xfrm>
            <a:off x="6211185" y="2582432"/>
            <a:ext cx="29568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Development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C90DF79-8E94-436A-8D1C-3AB5BE736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90" y="1715476"/>
            <a:ext cx="854710" cy="8547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E55D99B-530A-4446-BB06-BEA9ED6AAD17}"/>
              </a:ext>
            </a:extLst>
          </p:cNvPr>
          <p:cNvSpPr/>
          <p:nvPr/>
        </p:nvSpPr>
        <p:spPr>
          <a:xfrm>
            <a:off x="8972709" y="5759645"/>
            <a:ext cx="29568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Testing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4FB5169-0526-45B7-9223-7FD801B538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33" y="4770883"/>
            <a:ext cx="935771" cy="935771"/>
          </a:xfrm>
          <a:prstGeom prst="rect">
            <a:avLst/>
          </a:prstGeom>
        </p:spPr>
      </p:pic>
      <p:sp>
        <p:nvSpPr>
          <p:cNvPr id="20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9780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5" grpId="0" animBg="1"/>
      <p:bldP spid="18" grpId="0" animBg="1"/>
      <p:bldP spid="19" grpId="0"/>
      <p:bldP spid="22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5A2A965-30FD-4D6C-9C88-AD9B14F6FF86}"/>
              </a:ext>
            </a:extLst>
          </p:cNvPr>
          <p:cNvSpPr/>
          <p:nvPr/>
        </p:nvSpPr>
        <p:spPr>
          <a:xfrm>
            <a:off x="0" y="361434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  <a:ea typeface="Cambria" panose="02040503050406030204" pitchFamily="18" charset="0"/>
              </a:rPr>
              <a:t>System Requirements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BDA498-3467-44ED-A03E-3F414AC05C98}"/>
              </a:ext>
            </a:extLst>
          </p:cNvPr>
          <p:cNvSpPr/>
          <p:nvPr/>
        </p:nvSpPr>
        <p:spPr>
          <a:xfrm>
            <a:off x="0" y="1984458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Software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tka Text Semibold" pitchFamily="2" charset="0"/>
              </a:rPr>
              <a:t>Specifications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tka Text Semibold" pitchFamily="2" charset="0"/>
            </a:endParaRPr>
          </a:p>
        </p:txBody>
      </p:sp>
      <p:sp>
        <p:nvSpPr>
          <p:cNvPr id="9" name="Google Shape;426;p49">
            <a:extLst>
              <a:ext uri="{FF2B5EF4-FFF2-40B4-BE49-F238E27FC236}">
                <a16:creationId xmlns:a16="http://schemas.microsoft.com/office/drawing/2014/main" xmlns="" id="{2F72DD4C-3731-4FBE-A68A-03F9F8552D1A}"/>
              </a:ext>
            </a:extLst>
          </p:cNvPr>
          <p:cNvSpPr txBox="1">
            <a:spLocks noGrp="1"/>
          </p:cNvSpPr>
          <p:nvPr/>
        </p:nvSpPr>
        <p:spPr>
          <a:xfrm>
            <a:off x="1068320" y="4097003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Operating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System: Windows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F88B56E-15E6-48AB-804C-805CBB9D3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33" y="3299944"/>
            <a:ext cx="684228" cy="684228"/>
          </a:xfrm>
          <a:prstGeom prst="rect">
            <a:avLst/>
          </a:prstGeom>
        </p:spPr>
      </p:pic>
      <p:sp>
        <p:nvSpPr>
          <p:cNvPr id="13" name="Google Shape;426;p49">
            <a:extLst>
              <a:ext uri="{FF2B5EF4-FFF2-40B4-BE49-F238E27FC236}">
                <a16:creationId xmlns:a16="http://schemas.microsoft.com/office/drawing/2014/main" xmlns="" id="{BAB46EEE-94AA-456F-965A-47AC383D5A37}"/>
              </a:ext>
            </a:extLst>
          </p:cNvPr>
          <p:cNvSpPr txBox="1">
            <a:spLocks noGrp="1"/>
          </p:cNvSpPr>
          <p:nvPr/>
        </p:nvSpPr>
        <p:spPr>
          <a:xfrm>
            <a:off x="3611707" y="4097004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Development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Environment:</a:t>
            </a:r>
            <a:b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QT Creator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4F555C5-C6AF-4221-9872-E4526452D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67" y="3276124"/>
            <a:ext cx="919529" cy="673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A9E97B2-D90F-4456-8ED0-32121CCEB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908" y1="43678" x2="34770" y2="36398"/>
                        <a14:foregroundMark x1="37931" y1="35249" x2="29885" y2="60536"/>
                        <a14:foregroundMark x1="35345" y1="40613" x2="35345" y2="45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33" y="2823830"/>
            <a:ext cx="2181941" cy="1636456"/>
          </a:xfrm>
          <a:prstGeom prst="rect">
            <a:avLst/>
          </a:prstGeom>
        </p:spPr>
      </p:pic>
      <p:sp>
        <p:nvSpPr>
          <p:cNvPr id="22" name="Google Shape;426;p49">
            <a:extLst>
              <a:ext uri="{FF2B5EF4-FFF2-40B4-BE49-F238E27FC236}">
                <a16:creationId xmlns:a16="http://schemas.microsoft.com/office/drawing/2014/main" xmlns="" id="{354E2F81-C86A-4375-9F32-A861623467E8}"/>
              </a:ext>
            </a:extLst>
          </p:cNvPr>
          <p:cNvSpPr txBox="1">
            <a:spLocks noGrp="1"/>
          </p:cNvSpPr>
          <p:nvPr/>
        </p:nvSpPr>
        <p:spPr>
          <a:xfrm>
            <a:off x="8148352" y="4097005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Programming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Language: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C++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3F8DECA-C672-405A-8498-38819117B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74" b="94828" l="5161" r="95484">
                        <a14:foregroundMark x1="74194" y1="25287" x2="31613" y2="59195"/>
                        <a14:foregroundMark x1="31613" y1="59195" x2="51613" y2="29885"/>
                        <a14:foregroundMark x1="51613" y1="29885" x2="49032" y2="24713"/>
                        <a14:foregroundMark x1="45806" y1="42529" x2="82581" y2="57471"/>
                        <a14:foregroundMark x1="82581" y1="57471" x2="75484" y2="23563"/>
                        <a14:foregroundMark x1="75484" y1="23563" x2="42581" y2="16667"/>
                        <a14:foregroundMark x1="42581" y1="16667" x2="14839" y2="32184"/>
                        <a14:foregroundMark x1="14839" y1="32184" x2="3226" y2="60920"/>
                        <a14:foregroundMark x1="3226" y1="60920" x2="37419" y2="87931"/>
                        <a14:foregroundMark x1="37419" y1="87931" x2="72258" y2="83333"/>
                        <a14:foregroundMark x1="72258" y1="83333" x2="92258" y2="67816"/>
                        <a14:foregroundMark x1="43871" y1="29885" x2="30968" y2="60345"/>
                        <a14:foregroundMark x1="30968" y1="60345" x2="66452" y2="66667"/>
                        <a14:foregroundMark x1="66452" y1="66667" x2="70968" y2="63793"/>
                        <a14:foregroundMark x1="43871" y1="26437" x2="23871" y2="50575"/>
                        <a14:foregroundMark x1="23871" y1="50575" x2="25806" y2="67816"/>
                        <a14:foregroundMark x1="30323" y1="73563" x2="59355" y2="70115"/>
                        <a14:foregroundMark x1="92258" y1="52299" x2="92903" y2="47126"/>
                        <a14:foregroundMark x1="96129" y1="31034" x2="95484" y2="63218"/>
                        <a14:foregroundMark x1="47097" y1="3448" x2="50323" y2="4598"/>
                        <a14:foregroundMark x1="42581" y1="95402" x2="45806" y2="90805"/>
                        <a14:foregroundMark x1="2581" y1="71839" x2="7097" y2="39080"/>
                        <a14:foregroundMark x1="7097" y1="39080" x2="5161" y2="3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64" y="3276124"/>
            <a:ext cx="651952" cy="731869"/>
          </a:xfrm>
          <a:prstGeom prst="rect">
            <a:avLst/>
          </a:prstGeom>
        </p:spPr>
      </p:pic>
      <p:sp>
        <p:nvSpPr>
          <p:cNvPr id="19" name="Slide Number Placeholder 26">
            <a:extLst>
              <a:ext uri="{FF2B5EF4-FFF2-40B4-BE49-F238E27FC236}">
                <a16:creationId xmlns:a16="http://schemas.microsoft.com/office/drawing/2014/main" xmlns="" id="{2ED5B9D1-6F43-41DE-9015-517AC93394D3}"/>
              </a:ext>
            </a:extLst>
          </p:cNvPr>
          <p:cNvSpPr txBox="1">
            <a:spLocks/>
          </p:cNvSpPr>
          <p:nvPr/>
        </p:nvSpPr>
        <p:spPr>
          <a:xfrm>
            <a:off x="5814128" y="6295696"/>
            <a:ext cx="563745" cy="562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9</a:t>
            </a:r>
          </a:p>
        </p:txBody>
      </p:sp>
      <p:sp>
        <p:nvSpPr>
          <p:cNvPr id="18" name="Google Shape;426;p49">
            <a:extLst>
              <a:ext uri="{FF2B5EF4-FFF2-40B4-BE49-F238E27FC236}">
                <a16:creationId xmlns:a16="http://schemas.microsoft.com/office/drawing/2014/main" xmlns="" id="{C12146A4-0836-4D7B-BA1E-389329A4DBB5}"/>
              </a:ext>
            </a:extLst>
          </p:cNvPr>
          <p:cNvSpPr txBox="1">
            <a:spLocks noGrp="1"/>
          </p:cNvSpPr>
          <p:nvPr/>
        </p:nvSpPr>
        <p:spPr>
          <a:xfrm>
            <a:off x="5966692" y="4097004"/>
            <a:ext cx="2604650" cy="112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Database:</a:t>
            </a:r>
            <a:b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SQLite3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83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3" grpId="0"/>
      <p:bldP spid="22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863</TotalTime>
  <Words>654</Words>
  <Application>Microsoft Office PowerPoint</Application>
  <PresentationFormat>Widescreen</PresentationFormat>
  <Paragraphs>273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DM Sans Medium</vt:lpstr>
      <vt:lpstr>Sitka Text Semibold</vt:lpstr>
      <vt:lpstr>Sora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FUTURE ENHANCEMENT</vt:lpstr>
      <vt:lpstr>Gantt Chart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Diwakar Regmi</dc:creator>
  <cp:lastModifiedBy>T U F</cp:lastModifiedBy>
  <cp:revision>58</cp:revision>
  <dcterms:created xsi:type="dcterms:W3CDTF">2024-08-26T04:48:36Z</dcterms:created>
  <dcterms:modified xsi:type="dcterms:W3CDTF">2024-08-27T03:13:16Z</dcterms:modified>
</cp:coreProperties>
</file>